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6" r:id="rId1"/>
  </p:sldMasterIdLst>
  <p:notesMasterIdLst>
    <p:notesMasterId r:id="rId10"/>
  </p:notesMasterIdLst>
  <p:sldIdLst>
    <p:sldId id="256" r:id="rId2"/>
    <p:sldId id="265" r:id="rId3"/>
    <p:sldId id="258" r:id="rId4"/>
    <p:sldId id="259" r:id="rId5"/>
    <p:sldId id="257" r:id="rId6"/>
    <p:sldId id="262" r:id="rId7"/>
    <p:sldId id="263" r:id="rId8"/>
    <p:sldId id="26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028" autoAdjust="0"/>
  </p:normalViewPr>
  <p:slideViewPr>
    <p:cSldViewPr>
      <p:cViewPr varScale="1">
        <p:scale>
          <a:sx n="60" d="100"/>
          <a:sy n="60" d="100"/>
        </p:scale>
        <p:origin x="677" y="34"/>
      </p:cViewPr>
      <p:guideLst>
        <p:guide orient="horz" pos="2160"/>
        <p:guide pos="3840"/>
      </p:guideLst>
    </p:cSldViewPr>
  </p:slideViewPr>
  <p:notesTextViewPr>
    <p:cViewPr>
      <p:scale>
        <a:sx n="1" d="1"/>
        <a:sy n="1" d="1"/>
      </p:scale>
      <p:origin x="0" y="0"/>
    </p:cViewPr>
  </p:notesTextViewPr>
  <p:notesViewPr>
    <p:cSldViewPr>
      <p:cViewPr varScale="1">
        <p:scale>
          <a:sx n="56" d="100"/>
          <a:sy n="56" d="100"/>
        </p:scale>
        <p:origin x="-2838"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ния колонтитул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bg-BG"/>
          </a:p>
        </p:txBody>
      </p:sp>
      <p:sp>
        <p:nvSpPr>
          <p:cNvPr id="3" name="Контейнер за дата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73D947-D79C-4E41-85A2-D6EBB9DEAF89}" type="datetimeFigureOut">
              <a:rPr lang="bg-BG" smtClean="0"/>
              <a:t>19.05.2023</a:t>
            </a:fld>
            <a:endParaRPr lang="bg-BG"/>
          </a:p>
        </p:txBody>
      </p:sp>
      <p:sp>
        <p:nvSpPr>
          <p:cNvPr id="4" name="Контейнер за изображение на слайда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bg-BG"/>
          </a:p>
        </p:txBody>
      </p:sp>
      <p:sp>
        <p:nvSpPr>
          <p:cNvPr id="5" name="Контейнер за бележки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bg-BG"/>
              <a:t>Щракнете, за да редактирате стиловете на текста в образеца</a:t>
            </a:r>
          </a:p>
          <a:p>
            <a:pPr lvl="1"/>
            <a:r>
              <a:rPr lang="bg-BG"/>
              <a:t>Второ ниво</a:t>
            </a:r>
          </a:p>
          <a:p>
            <a:pPr lvl="2"/>
            <a:r>
              <a:rPr lang="bg-BG"/>
              <a:t>Трето ниво</a:t>
            </a:r>
          </a:p>
          <a:p>
            <a:pPr lvl="3"/>
            <a:r>
              <a:rPr lang="bg-BG"/>
              <a:t>Четвърто ниво</a:t>
            </a:r>
          </a:p>
          <a:p>
            <a:pPr lvl="4"/>
            <a:r>
              <a:rPr lang="bg-BG"/>
              <a:t>Пето ниво</a:t>
            </a:r>
          </a:p>
        </p:txBody>
      </p:sp>
      <p:sp>
        <p:nvSpPr>
          <p:cNvPr id="6" name="Контейнер за долния колонтитул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bg-BG"/>
          </a:p>
        </p:txBody>
      </p:sp>
      <p:sp>
        <p:nvSpPr>
          <p:cNvPr id="7" name="Контейнер за номер на слайда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8725A8-0C21-4077-95C9-190EB66070EE}" type="slidenum">
              <a:rPr lang="bg-BG" smtClean="0"/>
              <a:t>‹#›</a:t>
            </a:fld>
            <a:endParaRPr lang="bg-BG"/>
          </a:p>
        </p:txBody>
      </p:sp>
    </p:spTree>
    <p:extLst>
      <p:ext uri="{BB962C8B-B14F-4D97-AF65-F5344CB8AC3E}">
        <p14:creationId xmlns:p14="http://schemas.microsoft.com/office/powerpoint/2010/main" val="2509456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Аз съм …….</a:t>
            </a:r>
          </a:p>
          <a:p>
            <a:r>
              <a:rPr lang="bg-BG" sz="1200" kern="1200" dirty="0" smtClean="0">
                <a:solidFill>
                  <a:schemeClr val="tx1"/>
                </a:solidFill>
                <a:effectLst/>
                <a:latin typeface="+mn-lt"/>
                <a:ea typeface="+mn-ea"/>
                <a:cs typeface="+mn-cs"/>
              </a:rPr>
              <a:t>Темата на моя дипломен проект е …</a:t>
            </a:r>
            <a:endParaRPr lang="bg-BG" sz="1200" kern="1200" dirty="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5"/>
          </p:nvPr>
        </p:nvSpPr>
        <p:spPr/>
        <p:txBody>
          <a:bodyPr/>
          <a:lstStyle/>
          <a:p>
            <a:fld id="{478725A8-0C21-4077-95C9-190EB66070EE}" type="slidenum">
              <a:rPr lang="bg-BG" smtClean="0"/>
              <a:t>1</a:t>
            </a:fld>
            <a:endParaRPr lang="bg-BG"/>
          </a:p>
        </p:txBody>
      </p:sp>
    </p:spTree>
    <p:extLst>
      <p:ext uri="{BB962C8B-B14F-4D97-AF65-F5344CB8AC3E}">
        <p14:creationId xmlns:p14="http://schemas.microsoft.com/office/powerpoint/2010/main" val="1655226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Заданието предполагаше да се създам сървърен модул, който заедно с още два други модула да направи  един общ проект - система за архивиране на данни. </a:t>
            </a:r>
          </a:p>
          <a:p>
            <a:r>
              <a:rPr lang="bg-BG" sz="1200" kern="1200" dirty="0" smtClean="0">
                <a:solidFill>
                  <a:schemeClr val="tx1"/>
                </a:solidFill>
                <a:effectLst/>
                <a:latin typeface="+mn-lt"/>
                <a:ea typeface="+mn-ea"/>
                <a:cs typeface="+mn-cs"/>
              </a:rPr>
              <a:t>Конфигурационния модул задава параметрите за работа на клиентски модул за всяка работна станция поотделно. Клиентският модул следи и, при необходимост, </a:t>
            </a:r>
            <a:r>
              <a:rPr lang="bg-BG" sz="1200" kern="1200" dirty="0" err="1" smtClean="0">
                <a:solidFill>
                  <a:schemeClr val="tx1"/>
                </a:solidFill>
                <a:effectLst/>
                <a:latin typeface="+mn-lt"/>
                <a:ea typeface="+mn-ea"/>
                <a:cs typeface="+mn-cs"/>
              </a:rPr>
              <a:t>архвира</a:t>
            </a:r>
            <a:r>
              <a:rPr lang="bg-BG" sz="1200" kern="1200" dirty="0" smtClean="0">
                <a:solidFill>
                  <a:schemeClr val="tx1"/>
                </a:solidFill>
                <a:effectLst/>
                <a:latin typeface="+mn-lt"/>
                <a:ea typeface="+mn-ea"/>
                <a:cs typeface="+mn-cs"/>
              </a:rPr>
              <a:t> определени файлове. Сървърът съхранява архивните копия на файловете за всички работни станции. Той може да е разположен както в локалната мрежа, така  и отдалечено.</a:t>
            </a:r>
            <a:endParaRPr lang="bg-BG" sz="1200" kern="1200" dirty="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10"/>
          </p:nvPr>
        </p:nvSpPr>
        <p:spPr/>
        <p:txBody>
          <a:bodyPr/>
          <a:lstStyle/>
          <a:p>
            <a:fld id="{478725A8-0C21-4077-95C9-190EB66070EE}" type="slidenum">
              <a:rPr lang="bg-BG" smtClean="0"/>
              <a:t>2</a:t>
            </a:fld>
            <a:endParaRPr lang="bg-BG"/>
          </a:p>
        </p:txBody>
      </p:sp>
    </p:spTree>
    <p:extLst>
      <p:ext uri="{BB962C8B-B14F-4D97-AF65-F5344CB8AC3E}">
        <p14:creationId xmlns:p14="http://schemas.microsoft.com/office/powerpoint/2010/main" val="2192076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Сървърният модул, очевидно, е централното звено в проекта. Той задава технологията, която трябва да следват другите два модула в системата. А това означава, че трябваше да потърся такова решение, което лесно да се реализира и от страна на </a:t>
            </a:r>
            <a:r>
              <a:rPr lang="bg-BG" sz="1200" kern="1200" dirty="0" err="1" smtClean="0">
                <a:solidFill>
                  <a:schemeClr val="tx1"/>
                </a:solidFill>
                <a:effectLst/>
                <a:latin typeface="+mn-lt"/>
                <a:ea typeface="+mn-ea"/>
                <a:cs typeface="+mn-cs"/>
              </a:rPr>
              <a:t>клиенските</a:t>
            </a:r>
            <a:r>
              <a:rPr lang="bg-BG" sz="1200" kern="1200" dirty="0" smtClean="0">
                <a:solidFill>
                  <a:schemeClr val="tx1"/>
                </a:solidFill>
                <a:effectLst/>
                <a:latin typeface="+mn-lt"/>
                <a:ea typeface="+mn-ea"/>
                <a:cs typeface="+mn-cs"/>
              </a:rPr>
              <a:t> модули. </a:t>
            </a:r>
          </a:p>
          <a:p>
            <a:r>
              <a:rPr lang="bg-BG" sz="1200" kern="1200" dirty="0" smtClean="0">
                <a:solidFill>
                  <a:schemeClr val="tx1"/>
                </a:solidFill>
                <a:effectLst/>
                <a:latin typeface="+mn-lt"/>
                <a:ea typeface="+mn-ea"/>
                <a:cs typeface="+mn-cs"/>
              </a:rPr>
              <a:t>Използваният от екипа език за програмиране – </a:t>
            </a:r>
            <a:r>
              <a:rPr lang="en-US" sz="1200" kern="1200" dirty="0" smtClean="0">
                <a:solidFill>
                  <a:schemeClr val="tx1"/>
                </a:solidFill>
                <a:effectLst/>
                <a:latin typeface="+mn-lt"/>
                <a:ea typeface="+mn-ea"/>
                <a:cs typeface="+mn-cs"/>
              </a:rPr>
              <a:t>Python,</a:t>
            </a:r>
            <a:r>
              <a:rPr lang="bg-BG" sz="1200" kern="1200" dirty="0" smtClean="0">
                <a:solidFill>
                  <a:schemeClr val="tx1"/>
                </a:solidFill>
                <a:effectLst/>
                <a:latin typeface="+mn-lt"/>
                <a:ea typeface="+mn-ea"/>
                <a:cs typeface="+mn-cs"/>
              </a:rPr>
              <a:t> беше определен в самото задание. Но </a:t>
            </a:r>
            <a:r>
              <a:rPr lang="en-US" sz="1200" kern="1200" dirty="0" smtClean="0">
                <a:solidFill>
                  <a:schemeClr val="tx1"/>
                </a:solidFill>
                <a:effectLst/>
                <a:latin typeface="+mn-lt"/>
                <a:ea typeface="+mn-ea"/>
                <a:cs typeface="+mn-cs"/>
              </a:rPr>
              <a:t>Python </a:t>
            </a:r>
            <a:r>
              <a:rPr lang="bg-BG" sz="1200" kern="1200" dirty="0" smtClean="0">
                <a:solidFill>
                  <a:schemeClr val="tx1"/>
                </a:solidFill>
                <a:effectLst/>
                <a:latin typeface="+mn-lt"/>
                <a:ea typeface="+mn-ea"/>
                <a:cs typeface="+mn-cs"/>
              </a:rPr>
              <a:t>се поддържа от широка общност разработчици. Това означава,  че се предлагат много и различни средства (библиотеки), подходящи за изграждане на сървър.</a:t>
            </a:r>
          </a:p>
          <a:p>
            <a:r>
              <a:rPr lang="bg-BG" sz="1200" kern="1200" dirty="0" smtClean="0">
                <a:solidFill>
                  <a:schemeClr val="tx1"/>
                </a:solidFill>
                <a:effectLst/>
                <a:latin typeface="+mn-lt"/>
                <a:ea typeface="+mn-ea"/>
                <a:cs typeface="+mn-cs"/>
              </a:rPr>
              <a:t>Така, че трудността беше не толкова в самата разработка, колкото в търсенето и тестването на различни технологии с цел да се намери най-подходящата.</a:t>
            </a:r>
            <a:endParaRPr lang="bg-BG" dirty="0"/>
          </a:p>
        </p:txBody>
      </p:sp>
      <p:sp>
        <p:nvSpPr>
          <p:cNvPr id="4" name="Контейнер за номер на слайда 3"/>
          <p:cNvSpPr>
            <a:spLocks noGrp="1"/>
          </p:cNvSpPr>
          <p:nvPr>
            <p:ph type="sldNum" sz="quarter" idx="10"/>
          </p:nvPr>
        </p:nvSpPr>
        <p:spPr/>
        <p:txBody>
          <a:bodyPr/>
          <a:lstStyle/>
          <a:p>
            <a:fld id="{478725A8-0C21-4077-95C9-190EB66070EE}" type="slidenum">
              <a:rPr lang="bg-BG" smtClean="0"/>
              <a:t>3</a:t>
            </a:fld>
            <a:endParaRPr lang="bg-BG"/>
          </a:p>
        </p:txBody>
      </p:sp>
    </p:spTree>
    <p:extLst>
      <p:ext uri="{BB962C8B-B14F-4D97-AF65-F5344CB8AC3E}">
        <p14:creationId xmlns:p14="http://schemas.microsoft.com/office/powerpoint/2010/main" val="1494818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Надали е възможно да се изброят всички възможни решения, но основните, които обмислях, бяха </a:t>
            </a:r>
            <a:r>
              <a:rPr lang="en-US" sz="1200" kern="1200" dirty="0" smtClean="0">
                <a:solidFill>
                  <a:schemeClr val="tx1"/>
                </a:solidFill>
                <a:effectLst/>
                <a:latin typeface="+mn-lt"/>
                <a:ea typeface="+mn-ea"/>
                <a:cs typeface="+mn-cs"/>
              </a:rPr>
              <a:t>Socket и Django. </a:t>
            </a:r>
            <a:endParaRPr lang="bg-BG" sz="1200" kern="1200" dirty="0" smtClean="0">
              <a:solidFill>
                <a:schemeClr val="tx1"/>
              </a:solidFill>
              <a:effectLst/>
              <a:latin typeface="+mn-lt"/>
              <a:ea typeface="+mn-ea"/>
              <a:cs typeface="+mn-cs"/>
            </a:endParaRPr>
          </a:p>
          <a:p>
            <a:r>
              <a:rPr lang="bg-BG" sz="1200" kern="1200" dirty="0" err="1" smtClean="0">
                <a:solidFill>
                  <a:schemeClr val="tx1"/>
                </a:solidFill>
                <a:effectLst/>
                <a:latin typeface="+mn-lt"/>
                <a:ea typeface="+mn-ea"/>
                <a:cs typeface="+mn-cs"/>
              </a:rPr>
              <a:t>Socket</a:t>
            </a:r>
            <a:r>
              <a:rPr lang="bg-BG" sz="1200" kern="1200" dirty="0" smtClean="0">
                <a:solidFill>
                  <a:schemeClr val="tx1"/>
                </a:solidFill>
                <a:effectLst/>
                <a:latin typeface="+mn-lt"/>
                <a:ea typeface="+mn-ea"/>
                <a:cs typeface="+mn-cs"/>
              </a:rPr>
              <a:t> е мрежова библиотека от ниско ниво, която ви позволява да изпращате и получавате данни през мрежата. Използва се най-често за някакви специфични приложения – например, чат-програми, обмен на данни между приложения и др. Но е напълно възможно на базата на библиотеката   </a:t>
            </a:r>
            <a:r>
              <a:rPr lang="en-US" sz="1200" kern="1200" dirty="0" smtClean="0">
                <a:solidFill>
                  <a:schemeClr val="tx1"/>
                </a:solidFill>
                <a:effectLst/>
                <a:latin typeface="+mn-lt"/>
                <a:ea typeface="+mn-ea"/>
                <a:cs typeface="+mn-cs"/>
              </a:rPr>
              <a:t>Socket</a:t>
            </a:r>
            <a:r>
              <a:rPr lang="bg-BG" sz="1200" kern="1200" dirty="0" smtClean="0">
                <a:solidFill>
                  <a:schemeClr val="tx1"/>
                </a:solidFill>
                <a:effectLst/>
                <a:latin typeface="+mn-lt"/>
                <a:ea typeface="+mn-ea"/>
                <a:cs typeface="+mn-cs"/>
              </a:rPr>
              <a:t> да се изгради и файлов сървър, но това би изисквало доста усилия.</a:t>
            </a:r>
          </a:p>
          <a:p>
            <a:r>
              <a:rPr lang="bg-BG" sz="1200" kern="1200" dirty="0" smtClean="0">
                <a:solidFill>
                  <a:schemeClr val="tx1"/>
                </a:solidFill>
                <a:effectLst/>
                <a:latin typeface="+mn-lt"/>
                <a:ea typeface="+mn-ea"/>
                <a:cs typeface="+mn-cs"/>
              </a:rPr>
              <a:t>Django е много популярен </a:t>
            </a:r>
            <a:r>
              <a:rPr lang="en-US" sz="1200" kern="1200" dirty="0" smtClean="0">
                <a:solidFill>
                  <a:schemeClr val="tx1"/>
                </a:solidFill>
                <a:effectLst/>
                <a:latin typeface="+mn-lt"/>
                <a:ea typeface="+mn-ea"/>
                <a:cs typeface="+mn-cs"/>
              </a:rPr>
              <a:t>framework – </a:t>
            </a:r>
            <a:r>
              <a:rPr lang="bg-BG" sz="1200" kern="1200" dirty="0" smtClean="0">
                <a:solidFill>
                  <a:schemeClr val="tx1"/>
                </a:solidFill>
                <a:effectLst/>
                <a:latin typeface="+mn-lt"/>
                <a:ea typeface="+mn-ea"/>
                <a:cs typeface="+mn-cs"/>
              </a:rPr>
              <a:t>един от най-мощните в света на уеб-разработките. Той се използва основно за изграждане на уеб приложения. Ако включим и библиотеката </a:t>
            </a:r>
            <a:r>
              <a:rPr lang="en-US" sz="1200" kern="1200" dirty="0" smtClean="0">
                <a:solidFill>
                  <a:schemeClr val="tx1"/>
                </a:solidFill>
                <a:effectLst/>
                <a:latin typeface="+mn-lt"/>
                <a:ea typeface="+mn-ea"/>
                <a:cs typeface="+mn-cs"/>
              </a:rPr>
              <a:t>DRF, </a:t>
            </a:r>
            <a:r>
              <a:rPr lang="bg-BG" sz="1200" kern="1200" dirty="0" smtClean="0">
                <a:solidFill>
                  <a:schemeClr val="tx1"/>
                </a:solidFill>
                <a:effectLst/>
                <a:latin typeface="+mn-lt"/>
                <a:ea typeface="+mn-ea"/>
                <a:cs typeface="+mn-cs"/>
              </a:rPr>
              <a:t>бихме могли да изградим мощен сървър за уеб услуги.  Но отново проблема е в усложняването на разработката.</a:t>
            </a:r>
          </a:p>
          <a:p>
            <a:endParaRPr lang="bg-BG" dirty="0"/>
          </a:p>
        </p:txBody>
      </p:sp>
      <p:sp>
        <p:nvSpPr>
          <p:cNvPr id="4" name="Контейнер за номер на слайда 3"/>
          <p:cNvSpPr>
            <a:spLocks noGrp="1"/>
          </p:cNvSpPr>
          <p:nvPr>
            <p:ph type="sldNum" sz="quarter" idx="5"/>
          </p:nvPr>
        </p:nvSpPr>
        <p:spPr/>
        <p:txBody>
          <a:bodyPr/>
          <a:lstStyle/>
          <a:p>
            <a:fld id="{478725A8-0C21-4077-95C9-190EB66070EE}" type="slidenum">
              <a:rPr lang="bg-BG" smtClean="0"/>
              <a:t>4</a:t>
            </a:fld>
            <a:endParaRPr lang="bg-BG"/>
          </a:p>
        </p:txBody>
      </p:sp>
    </p:spTree>
    <p:extLst>
      <p:ext uri="{BB962C8B-B14F-4D97-AF65-F5344CB8AC3E}">
        <p14:creationId xmlns:p14="http://schemas.microsoft.com/office/powerpoint/2010/main" val="2707936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За Python има няколко библиотеки, реализиращи </a:t>
            </a:r>
            <a:r>
              <a:rPr lang="en-US" sz="1200" kern="1200" dirty="0" smtClean="0">
                <a:solidFill>
                  <a:schemeClr val="tx1"/>
                </a:solidFill>
                <a:effectLst/>
                <a:latin typeface="+mn-lt"/>
                <a:ea typeface="+mn-ea"/>
                <a:cs typeface="+mn-cs"/>
              </a:rPr>
              <a:t>FTP. </a:t>
            </a:r>
            <a:r>
              <a:rPr lang="bg-BG" sz="1200" kern="1200" dirty="0" smtClean="0">
                <a:solidFill>
                  <a:schemeClr val="tx1"/>
                </a:solidFill>
                <a:effectLst/>
                <a:latin typeface="+mn-lt"/>
                <a:ea typeface="+mn-ea"/>
                <a:cs typeface="+mn-cs"/>
              </a:rPr>
              <a:t>Аз избрах </a:t>
            </a:r>
            <a:r>
              <a:rPr lang="bg-BG" sz="1200" kern="1200" dirty="0" err="1" smtClean="0">
                <a:solidFill>
                  <a:schemeClr val="tx1"/>
                </a:solidFill>
                <a:effectLst/>
                <a:latin typeface="+mn-lt"/>
                <a:ea typeface="+mn-ea"/>
                <a:cs typeface="+mn-cs"/>
              </a:rPr>
              <a:t>pyftpdlib</a:t>
            </a:r>
            <a:r>
              <a:rPr lang="bg-BG" sz="1200" kern="1200" dirty="0" smtClean="0">
                <a:solidFill>
                  <a:schemeClr val="tx1"/>
                </a:solidFill>
                <a:effectLst/>
                <a:latin typeface="+mn-lt"/>
                <a:ea typeface="+mn-ea"/>
                <a:cs typeface="+mn-cs"/>
              </a:rPr>
              <a:t>. Цялата реализация на проекта ми е изградена на нея. </a:t>
            </a:r>
          </a:p>
          <a:p>
            <a:r>
              <a:rPr lang="bg-BG" sz="1200" kern="1200" dirty="0" smtClean="0">
                <a:solidFill>
                  <a:schemeClr val="tx1"/>
                </a:solidFill>
                <a:effectLst/>
                <a:latin typeface="+mn-lt"/>
                <a:ea typeface="+mn-ea"/>
                <a:cs typeface="+mn-cs"/>
              </a:rPr>
              <a:t>Основните </a:t>
            </a:r>
            <a:r>
              <a:rPr lang="bg-BG" sz="1200" kern="1200" dirty="0" err="1" smtClean="0">
                <a:solidFill>
                  <a:schemeClr val="tx1"/>
                </a:solidFill>
                <a:effectLst/>
                <a:latin typeface="+mn-lt"/>
                <a:ea typeface="+mn-ea"/>
                <a:cs typeface="+mn-cs"/>
              </a:rPr>
              <a:t>компонети</a:t>
            </a:r>
            <a:r>
              <a:rPr lang="bg-BG" sz="1200" kern="1200" dirty="0" smtClean="0">
                <a:solidFill>
                  <a:schemeClr val="tx1"/>
                </a:solidFill>
                <a:effectLst/>
                <a:latin typeface="+mn-lt"/>
                <a:ea typeface="+mn-ea"/>
                <a:cs typeface="+mn-cs"/>
              </a:rPr>
              <a:t> на приложението са самия </a:t>
            </a:r>
            <a:r>
              <a:rPr lang="en-US" sz="1200" kern="1200" dirty="0" smtClean="0">
                <a:solidFill>
                  <a:schemeClr val="tx1"/>
                </a:solidFill>
                <a:effectLst/>
                <a:latin typeface="+mn-lt"/>
                <a:ea typeface="+mn-ea"/>
                <a:cs typeface="+mn-cs"/>
              </a:rPr>
              <a:t>FTP </a:t>
            </a:r>
            <a:r>
              <a:rPr lang="bg-BG" sz="1200" kern="1200" dirty="0" smtClean="0">
                <a:solidFill>
                  <a:schemeClr val="tx1"/>
                </a:solidFill>
                <a:effectLst/>
                <a:latin typeface="+mn-lt"/>
                <a:ea typeface="+mn-ea"/>
                <a:cs typeface="+mn-cs"/>
              </a:rPr>
              <a:t>сървър  и </a:t>
            </a:r>
            <a:r>
              <a:rPr lang="bg-BG" sz="1200" kern="1200" dirty="0" err="1" smtClean="0">
                <a:solidFill>
                  <a:schemeClr val="tx1"/>
                </a:solidFill>
                <a:effectLst/>
                <a:latin typeface="+mn-lt"/>
                <a:ea typeface="+mn-ea"/>
                <a:cs typeface="+mn-cs"/>
              </a:rPr>
              <a:t>оторизационната</a:t>
            </a:r>
            <a:r>
              <a:rPr lang="bg-BG" sz="1200" kern="1200" dirty="0" smtClean="0">
                <a:solidFill>
                  <a:schemeClr val="tx1"/>
                </a:solidFill>
                <a:effectLst/>
                <a:latin typeface="+mn-lt"/>
                <a:ea typeface="+mn-ea"/>
                <a:cs typeface="+mn-cs"/>
              </a:rPr>
              <a:t> </a:t>
            </a:r>
            <a:r>
              <a:rPr lang="bg-BG" sz="1200" kern="1200" dirty="0" err="1" smtClean="0">
                <a:solidFill>
                  <a:schemeClr val="tx1"/>
                </a:solidFill>
                <a:effectLst/>
                <a:latin typeface="+mn-lt"/>
                <a:ea typeface="+mn-ea"/>
                <a:cs typeface="+mn-cs"/>
              </a:rPr>
              <a:t>ситема</a:t>
            </a:r>
            <a:r>
              <a:rPr lang="bg-BG" sz="1200" kern="1200" dirty="0" smtClean="0">
                <a:solidFill>
                  <a:schemeClr val="tx1"/>
                </a:solidFill>
                <a:effectLst/>
                <a:latin typeface="+mn-lt"/>
                <a:ea typeface="+mn-ea"/>
                <a:cs typeface="+mn-cs"/>
              </a:rPr>
              <a:t>, която позволява регистриране и оторизация на неограничен брой потребители.</a:t>
            </a:r>
            <a:endParaRPr lang="bg-BG" sz="1200" kern="1200" dirty="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10"/>
          </p:nvPr>
        </p:nvSpPr>
        <p:spPr/>
        <p:txBody>
          <a:bodyPr/>
          <a:lstStyle/>
          <a:p>
            <a:fld id="{478725A8-0C21-4077-95C9-190EB66070EE}" type="slidenum">
              <a:rPr lang="bg-BG" smtClean="0"/>
              <a:t>5</a:t>
            </a:fld>
            <a:endParaRPr lang="bg-BG"/>
          </a:p>
        </p:txBody>
      </p:sp>
    </p:spTree>
    <p:extLst>
      <p:ext uri="{BB962C8B-B14F-4D97-AF65-F5344CB8AC3E}">
        <p14:creationId xmlns:p14="http://schemas.microsoft.com/office/powerpoint/2010/main" val="797074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Немислимо е да разработиш </a:t>
            </a:r>
            <a:r>
              <a:rPr lang="en-US" sz="1200" kern="1200" dirty="0" smtClean="0">
                <a:solidFill>
                  <a:schemeClr val="tx1"/>
                </a:solidFill>
                <a:effectLst/>
                <a:latin typeface="+mn-lt"/>
                <a:ea typeface="+mn-ea"/>
                <a:cs typeface="+mn-cs"/>
              </a:rPr>
              <a:t>FTP </a:t>
            </a:r>
            <a:r>
              <a:rPr lang="bg-BG" sz="1200" kern="1200" dirty="0" smtClean="0">
                <a:solidFill>
                  <a:schemeClr val="tx1"/>
                </a:solidFill>
                <a:effectLst/>
                <a:latin typeface="+mn-lt"/>
                <a:ea typeface="+mn-ea"/>
                <a:cs typeface="+mn-cs"/>
              </a:rPr>
              <a:t>сървър без да имаш необходимите познания за компютърните мрежи. </a:t>
            </a:r>
            <a:r>
              <a:rPr lang="bg-BG" sz="1200" kern="1200" dirty="0" err="1" smtClean="0">
                <a:solidFill>
                  <a:schemeClr val="tx1"/>
                </a:solidFill>
                <a:effectLst/>
                <a:latin typeface="+mn-lt"/>
                <a:ea typeface="+mn-ea"/>
                <a:cs typeface="+mn-cs"/>
              </a:rPr>
              <a:t>Безпорно</a:t>
            </a:r>
            <a:r>
              <a:rPr lang="bg-BG" sz="1200" kern="1200" dirty="0" smtClean="0">
                <a:solidFill>
                  <a:schemeClr val="tx1"/>
                </a:solidFill>
                <a:effectLst/>
                <a:latin typeface="+mn-lt"/>
                <a:ea typeface="+mn-ea"/>
                <a:cs typeface="+mn-cs"/>
              </a:rPr>
              <a:t>, най-важно е познаването на протоколния стек TCP/</a:t>
            </a:r>
            <a:r>
              <a:rPr lang="en-US" sz="1200" kern="1200" dirty="0" smtClean="0">
                <a:solidFill>
                  <a:schemeClr val="tx1"/>
                </a:solidFill>
                <a:effectLst/>
                <a:latin typeface="+mn-lt"/>
                <a:ea typeface="+mn-ea"/>
                <a:cs typeface="+mn-cs"/>
              </a:rPr>
              <a:t>IP. </a:t>
            </a:r>
            <a:r>
              <a:rPr lang="bg-BG" sz="1200" kern="1200" dirty="0" smtClean="0">
                <a:solidFill>
                  <a:schemeClr val="tx1"/>
                </a:solidFill>
                <a:effectLst/>
                <a:latin typeface="+mn-lt"/>
                <a:ea typeface="+mn-ea"/>
                <a:cs typeface="+mn-cs"/>
              </a:rPr>
              <a:t>Самото понятие „сървър“ предполага мрежови настройки като </a:t>
            </a:r>
            <a:r>
              <a:rPr lang="en-US" sz="1200" kern="1200" dirty="0" smtClean="0">
                <a:solidFill>
                  <a:schemeClr val="tx1"/>
                </a:solidFill>
                <a:effectLst/>
                <a:latin typeface="+mn-lt"/>
                <a:ea typeface="+mn-ea"/>
                <a:cs typeface="+mn-cs"/>
              </a:rPr>
              <a:t>IP </a:t>
            </a:r>
            <a:r>
              <a:rPr lang="bg-BG" sz="1200" kern="1200" dirty="0" smtClean="0">
                <a:solidFill>
                  <a:schemeClr val="tx1"/>
                </a:solidFill>
                <a:effectLst/>
                <a:latin typeface="+mn-lt"/>
                <a:ea typeface="+mn-ea"/>
                <a:cs typeface="+mn-cs"/>
              </a:rPr>
              <a:t>адрес, порт, </a:t>
            </a:r>
            <a:r>
              <a:rPr lang="en-US" sz="1200" kern="1200" dirty="0" smtClean="0">
                <a:solidFill>
                  <a:schemeClr val="tx1"/>
                </a:solidFill>
                <a:effectLst/>
                <a:latin typeface="+mn-lt"/>
                <a:ea typeface="+mn-ea"/>
                <a:cs typeface="+mn-cs"/>
              </a:rPr>
              <a:t>NAT </a:t>
            </a:r>
            <a:r>
              <a:rPr lang="bg-BG" sz="1200" kern="1200" dirty="0" smtClean="0">
                <a:solidFill>
                  <a:schemeClr val="tx1"/>
                </a:solidFill>
                <a:effectLst/>
                <a:latin typeface="+mn-lt"/>
                <a:ea typeface="+mn-ea"/>
                <a:cs typeface="+mn-cs"/>
              </a:rPr>
              <a:t> и др. подобни.</a:t>
            </a:r>
          </a:p>
          <a:p>
            <a:endParaRPr lang="bg-BG" dirty="0"/>
          </a:p>
        </p:txBody>
      </p:sp>
      <p:sp>
        <p:nvSpPr>
          <p:cNvPr id="4" name="Контейнер за номер на слайда 3"/>
          <p:cNvSpPr>
            <a:spLocks noGrp="1"/>
          </p:cNvSpPr>
          <p:nvPr>
            <p:ph type="sldNum" sz="quarter" idx="5"/>
          </p:nvPr>
        </p:nvSpPr>
        <p:spPr/>
        <p:txBody>
          <a:bodyPr/>
          <a:lstStyle/>
          <a:p>
            <a:fld id="{478725A8-0C21-4077-95C9-190EB66070EE}" type="slidenum">
              <a:rPr lang="bg-BG" smtClean="0"/>
              <a:t>6</a:t>
            </a:fld>
            <a:endParaRPr lang="bg-BG"/>
          </a:p>
        </p:txBody>
      </p:sp>
    </p:spTree>
    <p:extLst>
      <p:ext uri="{BB962C8B-B14F-4D97-AF65-F5344CB8AC3E}">
        <p14:creationId xmlns:p14="http://schemas.microsoft.com/office/powerpoint/2010/main" val="28709228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Всеки се нуждае от място за съхранение на информация. Обикновено това място се намира в нашия компютър. Компютрите в днешно време са важна част от ежедневието на човек, но информацията, която се запазва не винаги остава на компютъра ни като, например, поради повреда.  Затова аз направих сървърен модул, на който да се съхраняват тези файлове . Те могат, ако </a:t>
            </a:r>
            <a:r>
              <a:rPr lang="bg-BG" sz="1200" kern="1200" dirty="0" err="1" smtClean="0">
                <a:solidFill>
                  <a:schemeClr val="tx1"/>
                </a:solidFill>
                <a:effectLst/>
                <a:latin typeface="+mn-lt"/>
                <a:ea typeface="+mn-ea"/>
                <a:cs typeface="+mn-cs"/>
              </a:rPr>
              <a:t>копютъра</a:t>
            </a:r>
            <a:r>
              <a:rPr lang="bg-BG" sz="1200" kern="1200" dirty="0" smtClean="0">
                <a:solidFill>
                  <a:schemeClr val="tx1"/>
                </a:solidFill>
                <a:effectLst/>
                <a:latin typeface="+mn-lt"/>
                <a:ea typeface="+mn-ea"/>
                <a:cs typeface="+mn-cs"/>
              </a:rPr>
              <a:t> ни се повреди, отново да помогнат да възстановим информацията си на новия компютър. </a:t>
            </a:r>
          </a:p>
          <a:p>
            <a:r>
              <a:rPr lang="bg-BG" sz="1200" kern="1200" dirty="0" smtClean="0">
                <a:solidFill>
                  <a:schemeClr val="tx1"/>
                </a:solidFill>
                <a:effectLst/>
                <a:latin typeface="+mn-lt"/>
                <a:ea typeface="+mn-ea"/>
                <a:cs typeface="+mn-cs"/>
              </a:rPr>
              <a:t>Разработеното от мен приложение може да се използва не само за архивиране, но и просто за </a:t>
            </a:r>
            <a:r>
              <a:rPr lang="bg-BG" sz="1200" kern="1200" dirty="0" err="1" smtClean="0">
                <a:solidFill>
                  <a:schemeClr val="tx1"/>
                </a:solidFill>
                <a:effectLst/>
                <a:latin typeface="+mn-lt"/>
                <a:ea typeface="+mn-ea"/>
                <a:cs typeface="+mn-cs"/>
              </a:rPr>
              <a:t>съхранване</a:t>
            </a:r>
            <a:r>
              <a:rPr lang="bg-BG" sz="1200" kern="1200" dirty="0" smtClean="0">
                <a:solidFill>
                  <a:schemeClr val="tx1"/>
                </a:solidFill>
                <a:effectLst/>
                <a:latin typeface="+mn-lt"/>
                <a:ea typeface="+mn-ea"/>
                <a:cs typeface="+mn-cs"/>
              </a:rPr>
              <a:t> на файлове или за достъп до една и </a:t>
            </a:r>
            <a:r>
              <a:rPr lang="bg-BG" sz="1200" kern="1200" dirty="0" err="1" smtClean="0">
                <a:solidFill>
                  <a:schemeClr val="tx1"/>
                </a:solidFill>
                <a:effectLst/>
                <a:latin typeface="+mn-lt"/>
                <a:ea typeface="+mn-ea"/>
                <a:cs typeface="+mn-cs"/>
              </a:rPr>
              <a:t>съчща</a:t>
            </a:r>
            <a:r>
              <a:rPr lang="bg-BG" sz="1200" kern="1200" dirty="0" smtClean="0">
                <a:solidFill>
                  <a:schemeClr val="tx1"/>
                </a:solidFill>
                <a:effectLst/>
                <a:latin typeface="+mn-lt"/>
                <a:ea typeface="+mn-ea"/>
                <a:cs typeface="+mn-cs"/>
              </a:rPr>
              <a:t> информация от различни точки в мрежата.</a:t>
            </a:r>
            <a:endParaRPr lang="bg-BG" dirty="0"/>
          </a:p>
        </p:txBody>
      </p:sp>
      <p:sp>
        <p:nvSpPr>
          <p:cNvPr id="4" name="Контейнер за номер на слайда 3"/>
          <p:cNvSpPr>
            <a:spLocks noGrp="1"/>
          </p:cNvSpPr>
          <p:nvPr>
            <p:ph type="sldNum" sz="quarter" idx="5"/>
          </p:nvPr>
        </p:nvSpPr>
        <p:spPr/>
        <p:txBody>
          <a:bodyPr/>
          <a:lstStyle/>
          <a:p>
            <a:fld id="{478725A8-0C21-4077-95C9-190EB66070EE}" type="slidenum">
              <a:rPr lang="bg-BG" smtClean="0"/>
              <a:t>7</a:t>
            </a:fld>
            <a:endParaRPr lang="bg-BG"/>
          </a:p>
        </p:txBody>
      </p:sp>
    </p:spTree>
    <p:extLst>
      <p:ext uri="{BB962C8B-B14F-4D97-AF65-F5344CB8AC3E}">
        <p14:creationId xmlns:p14="http://schemas.microsoft.com/office/powerpoint/2010/main" val="11675108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a:xfrm>
            <a:off x="381000" y="685800"/>
            <a:ext cx="6096000" cy="3429000"/>
          </a:xfrm>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Аз съм …….</a:t>
            </a:r>
          </a:p>
          <a:p>
            <a:r>
              <a:rPr lang="bg-BG" sz="1200" kern="1200" dirty="0" smtClean="0">
                <a:solidFill>
                  <a:schemeClr val="tx1"/>
                </a:solidFill>
                <a:effectLst/>
                <a:latin typeface="+mn-lt"/>
                <a:ea typeface="+mn-ea"/>
                <a:cs typeface="+mn-cs"/>
              </a:rPr>
              <a:t>Темата на моя дипломен проект е …</a:t>
            </a:r>
            <a:endParaRPr lang="bg-BG" sz="1200" kern="1200" dirty="0">
              <a:solidFill>
                <a:schemeClr val="tx1"/>
              </a:solidFill>
              <a:effectLst/>
              <a:latin typeface="+mn-lt"/>
              <a:ea typeface="+mn-ea"/>
              <a:cs typeface="+mn-cs"/>
            </a:endParaRPr>
          </a:p>
        </p:txBody>
      </p:sp>
      <p:sp>
        <p:nvSpPr>
          <p:cNvPr id="4" name="Контейнер за номер на слайда 3"/>
          <p:cNvSpPr>
            <a:spLocks noGrp="1"/>
          </p:cNvSpPr>
          <p:nvPr>
            <p:ph type="sldNum" sz="quarter" idx="5"/>
          </p:nvPr>
        </p:nvSpPr>
        <p:spPr/>
        <p:txBody>
          <a:bodyPr/>
          <a:lstStyle/>
          <a:p>
            <a:fld id="{478725A8-0C21-4077-95C9-190EB66070EE}" type="slidenum">
              <a:rPr lang="bg-BG" smtClean="0"/>
              <a:t>8</a:t>
            </a:fld>
            <a:endParaRPr lang="bg-BG"/>
          </a:p>
        </p:txBody>
      </p:sp>
    </p:spTree>
    <p:extLst>
      <p:ext uri="{BB962C8B-B14F-4D97-AF65-F5344CB8AC3E}">
        <p14:creationId xmlns:p14="http://schemas.microsoft.com/office/powerpoint/2010/main" val="373634186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Заглавен слайд">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bg-BG" smtClean="0"/>
              <a:t>Редакт. стил загл. образец</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bg-BG" smtClean="0"/>
              <a:t>Щракнете за редакция стил подзагл. обр.</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530BBBC-E5DC-48A6-BF01-96E9B0A71C8F}" type="datetimeFigureOut">
              <a:rPr lang="bg-BG" smtClean="0"/>
              <a:t>19.05.2023</a:t>
            </a:fld>
            <a:endParaRPr lang="bg-BG"/>
          </a:p>
        </p:txBody>
      </p:sp>
      <p:sp>
        <p:nvSpPr>
          <p:cNvPr id="5" name="Footer Placeholder 4"/>
          <p:cNvSpPr>
            <a:spLocks noGrp="1"/>
          </p:cNvSpPr>
          <p:nvPr>
            <p:ph type="ftr" sz="quarter" idx="11"/>
          </p:nvPr>
        </p:nvSpPr>
        <p:spPr>
          <a:xfrm>
            <a:off x="1876424" y="5410201"/>
            <a:ext cx="5124886" cy="365125"/>
          </a:xfrm>
        </p:spPr>
        <p:txBody>
          <a:bodyPr/>
          <a:lstStyle/>
          <a:p>
            <a:endParaRPr lang="bg-BG"/>
          </a:p>
        </p:txBody>
      </p:sp>
      <p:sp>
        <p:nvSpPr>
          <p:cNvPr id="6" name="Slide Number Placeholder 5"/>
          <p:cNvSpPr>
            <a:spLocks noGrp="1"/>
          </p:cNvSpPr>
          <p:nvPr>
            <p:ph type="sldNum" sz="quarter" idx="12"/>
          </p:nvPr>
        </p:nvSpPr>
        <p:spPr>
          <a:xfrm>
            <a:off x="9896911" y="5410199"/>
            <a:ext cx="771089" cy="365125"/>
          </a:xfrm>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2219198613"/>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 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bg-BG" smtClean="0"/>
              <a:t>Редакт. стил загл. образец</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bg-BG" smtClean="0"/>
              <a:t>Щракнете върху иконата, за да добавите картина</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2922392399"/>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лавие и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bg-BG" smtClean="0"/>
              <a:t>Редакт. стил загл. образец</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4189300984"/>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bg-BG" smtClean="0"/>
              <a:t>Редакт. стил загл. образец</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2195437"/>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ичка с име">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bg-BG" smtClean="0"/>
              <a:t>Редакт. стил загл. образец</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1091113736"/>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колони">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bg-BG" smtClean="0"/>
              <a:t>Редакт. стил загл. образец</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3" name="Date Placeholder 2"/>
          <p:cNvSpPr>
            <a:spLocks noGrp="1"/>
          </p:cNvSpPr>
          <p:nvPr>
            <p:ph type="dt" sz="half" idx="10"/>
          </p:nvPr>
        </p:nvSpPr>
        <p:spPr/>
        <p:txBody>
          <a:bodyPr/>
          <a:lstStyle/>
          <a:p>
            <a:fld id="{6530BBBC-E5DC-48A6-BF01-96E9B0A71C8F}" type="datetimeFigureOut">
              <a:rPr lang="bg-BG" smtClean="0"/>
              <a:t>19.05.2023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427523104"/>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колони с картини">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bg-BG" smtClean="0"/>
              <a:t>Редакт. стил загл. образец</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bg-BG" smtClean="0"/>
              <a:t>Щракнете върху иконата, за да добавите картина</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bg-BG" smtClean="0"/>
              <a:t>Щракнете върху иконата, за да добавите картина</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bg-BG" smtClean="0"/>
              <a:t>Щракнете върху иконата, за да добавите картина</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3" name="Date Placeholder 2"/>
          <p:cNvSpPr>
            <a:spLocks noGrp="1"/>
          </p:cNvSpPr>
          <p:nvPr>
            <p:ph type="dt" sz="half" idx="10"/>
          </p:nvPr>
        </p:nvSpPr>
        <p:spPr/>
        <p:txBody>
          <a:bodyPr/>
          <a:lstStyle/>
          <a:p>
            <a:fld id="{6530BBBC-E5DC-48A6-BF01-96E9B0A71C8F}" type="datetimeFigureOut">
              <a:rPr lang="bg-BG" smtClean="0"/>
              <a:t>19.05.2023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040617790"/>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p:txBody>
          <a:bodyPr vert="eaVert" ancho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530BBBC-E5DC-48A6-BF01-96E9B0A71C8F}" type="datetimeFigureOut">
              <a:rPr lang="bg-BG" smtClean="0"/>
              <a:t>19.05.2023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186017790"/>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530BBBC-E5DC-48A6-BF01-96E9B0A71C8F}" type="datetimeFigureOut">
              <a:rPr lang="bg-BG" smtClean="0"/>
              <a:t>19.05.2023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1290456536"/>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idx="1"/>
          </p:nvPr>
        </p:nvSpPr>
        <p:spPr/>
        <p:txBody>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6530BBBC-E5DC-48A6-BF01-96E9B0A71C8F}" type="datetimeFigureOut">
              <a:rPr lang="bg-BG" smtClean="0"/>
              <a:t>19.05.2023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938663350"/>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6530BBBC-E5DC-48A6-BF01-96E9B0A71C8F}" type="datetimeFigureOut">
              <a:rPr lang="bg-BG" smtClean="0"/>
              <a:t>19.05.2023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2196507607"/>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248770942"/>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bg-BG" smtClean="0"/>
              <a:t>Редакт. стил загл. образец</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4" name="Content Placeholder 3"/>
          <p:cNvSpPr>
            <a:spLocks noGrp="1"/>
          </p:cNvSpPr>
          <p:nvPr>
            <p:ph sz="half" idx="2"/>
          </p:nvPr>
        </p:nvSpPr>
        <p:spPr>
          <a:xfrm>
            <a:off x="1141410" y="3073397"/>
            <a:ext cx="4878391" cy="2717801"/>
          </a:xfrm>
        </p:spPr>
        <p:txBody>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6" name="Content Placeholder 5"/>
          <p:cNvSpPr>
            <a:spLocks noGrp="1"/>
          </p:cNvSpPr>
          <p:nvPr>
            <p:ph sz="quarter" idx="4"/>
          </p:nvPr>
        </p:nvSpPr>
        <p:spPr>
          <a:xfrm>
            <a:off x="6172200" y="3073397"/>
            <a:ext cx="4875210" cy="2717801"/>
          </a:xfrm>
        </p:spPr>
        <p:txBody>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7" name="Date Placeholder 6"/>
          <p:cNvSpPr>
            <a:spLocks noGrp="1"/>
          </p:cNvSpPr>
          <p:nvPr>
            <p:ph type="dt" sz="half" idx="10"/>
          </p:nvPr>
        </p:nvSpPr>
        <p:spPr/>
        <p:txBody>
          <a:bodyPr/>
          <a:lstStyle/>
          <a:p>
            <a:fld id="{6530BBBC-E5DC-48A6-BF01-96E9B0A71C8F}" type="datetimeFigureOut">
              <a:rPr lang="bg-BG" smtClean="0"/>
              <a:t>19.05.2023</a:t>
            </a:fld>
            <a:endParaRPr lang="bg-BG"/>
          </a:p>
        </p:txBody>
      </p:sp>
      <p:sp>
        <p:nvSpPr>
          <p:cNvPr id="8" name="Footer Placeholder 7"/>
          <p:cNvSpPr>
            <a:spLocks noGrp="1"/>
          </p:cNvSpPr>
          <p:nvPr>
            <p:ph type="ftr" sz="quarter" idx="11"/>
          </p:nvPr>
        </p:nvSpPr>
        <p:spPr/>
        <p:txBody>
          <a:bodyPr/>
          <a:lstStyle/>
          <a:p>
            <a:endParaRPr lang="bg-BG"/>
          </a:p>
        </p:txBody>
      </p:sp>
      <p:sp>
        <p:nvSpPr>
          <p:cNvPr id="9" name="Slide Number Placeholder 8"/>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631098974"/>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Date Placeholder 2"/>
          <p:cNvSpPr>
            <a:spLocks noGrp="1"/>
          </p:cNvSpPr>
          <p:nvPr>
            <p:ph type="dt" sz="half" idx="10"/>
          </p:nvPr>
        </p:nvSpPr>
        <p:spPr/>
        <p:txBody>
          <a:bodyPr/>
          <a:lstStyle/>
          <a:p>
            <a:fld id="{6530BBBC-E5DC-48A6-BF01-96E9B0A71C8F}" type="datetimeFigureOut">
              <a:rPr lang="bg-BG" smtClean="0"/>
              <a:t>19.05.2023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053436174"/>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30BBBC-E5DC-48A6-BF01-96E9B0A71C8F}" type="datetimeFigureOut">
              <a:rPr lang="bg-BG" smtClean="0"/>
              <a:t>19.05.2023</a:t>
            </a:fld>
            <a:endParaRPr lang="bg-BG"/>
          </a:p>
        </p:txBody>
      </p:sp>
      <p:sp>
        <p:nvSpPr>
          <p:cNvPr id="3" name="Footer Placeholder 2"/>
          <p:cNvSpPr>
            <a:spLocks noGrp="1"/>
          </p:cNvSpPr>
          <p:nvPr>
            <p:ph type="ftr" sz="quarter" idx="11"/>
          </p:nvPr>
        </p:nvSpPr>
        <p:spPr/>
        <p:txBody>
          <a:bodyPr/>
          <a:lstStyle/>
          <a:p>
            <a:endParaRPr lang="bg-BG"/>
          </a:p>
        </p:txBody>
      </p:sp>
      <p:sp>
        <p:nvSpPr>
          <p:cNvPr id="4" name="Slide Number Placeholder 3"/>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963064014"/>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bg-BG" smtClean="0"/>
              <a:t>Редакт. стил загл. образец</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2553581015"/>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bg-BG" smtClean="0"/>
              <a:t>Редакт. стил загл. образец</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bg-BG" smtClean="0"/>
              <a:t>Щракнете върху иконата, за да добавите картина</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6530BBBC-E5DC-48A6-BF01-96E9B0A71C8F}" type="datetimeFigureOut">
              <a:rPr lang="bg-BG" smtClean="0"/>
              <a:t>19.05.2023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F7726738-3593-4AC4-B865-34C5740DFEAA}" type="slidenum">
              <a:rPr lang="bg-BG" smtClean="0"/>
              <a:t>‹#›</a:t>
            </a:fld>
            <a:endParaRPr lang="bg-BG"/>
          </a:p>
        </p:txBody>
      </p:sp>
    </p:spTree>
    <p:extLst>
      <p:ext uri="{BB962C8B-B14F-4D97-AF65-F5344CB8AC3E}">
        <p14:creationId xmlns:p14="http://schemas.microsoft.com/office/powerpoint/2010/main" val="3063672799"/>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530BBBC-E5DC-48A6-BF01-96E9B0A71C8F}" type="datetimeFigureOut">
              <a:rPr lang="bg-BG" smtClean="0"/>
              <a:t>19.05.2023</a:t>
            </a:fld>
            <a:endParaRPr lang="bg-BG"/>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bg-BG"/>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7726738-3593-4AC4-B865-34C5740DFEAA}" type="slidenum">
              <a:rPr lang="bg-BG" smtClean="0"/>
              <a:t>‹#›</a:t>
            </a:fld>
            <a:endParaRPr lang="bg-BG"/>
          </a:p>
        </p:txBody>
      </p:sp>
    </p:spTree>
    <p:extLst>
      <p:ext uri="{BB962C8B-B14F-4D97-AF65-F5344CB8AC3E}">
        <p14:creationId xmlns:p14="http://schemas.microsoft.com/office/powerpoint/2010/main" val="2544333195"/>
      </p:ext>
    </p:extLst>
  </p:cSld>
  <p:clrMap bg1="dk1" tx1="lt1" bg2="dk2" tx2="lt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 id="2147483798" r:id="rId12"/>
    <p:sldLayoutId id="2147483799" r:id="rId13"/>
    <p:sldLayoutId id="2147483800" r:id="rId14"/>
    <p:sldLayoutId id="2147483801" r:id="rId15"/>
    <p:sldLayoutId id="2147483802" r:id="rId16"/>
    <p:sldLayoutId id="2147483803" r:id="rId17"/>
  </p:sldLayoutIdLst>
  <p:transition spd="slow">
    <p:wipe/>
  </p:transition>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7.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Картина 10"/>
          <p:cNvPicPr>
            <a:picLocks noChangeAspect="1"/>
          </p:cNvPicPr>
          <p:nvPr/>
        </p:nvPicPr>
        <p:blipFill>
          <a:blip r:embed="rId3"/>
          <a:stretch>
            <a:fillRect/>
          </a:stretch>
        </p:blipFill>
        <p:spPr>
          <a:xfrm>
            <a:off x="-240704" y="-243408"/>
            <a:ext cx="8937600" cy="5701834"/>
          </a:xfrm>
          <a:prstGeom prst="rect">
            <a:avLst/>
          </a:prstGeom>
        </p:spPr>
      </p:pic>
      <p:sp>
        <p:nvSpPr>
          <p:cNvPr id="12" name="Текстово поле 11">
            <a:extLst>
              <a:ext uri="{FF2B5EF4-FFF2-40B4-BE49-F238E27FC236}">
                <a16:creationId xmlns:a16="http://schemas.microsoft.com/office/drawing/2014/main" xmlns="" id="{52B66409-803E-D561-DC77-FCD69E182E67}"/>
              </a:ext>
            </a:extLst>
          </p:cNvPr>
          <p:cNvSpPr txBox="1"/>
          <p:nvPr/>
        </p:nvSpPr>
        <p:spPr>
          <a:xfrm>
            <a:off x="7356140" y="273243"/>
            <a:ext cx="4474029" cy="461665"/>
          </a:xfrm>
          <a:prstGeom prst="rect">
            <a:avLst/>
          </a:prstGeom>
          <a:no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rtlCol="0">
            <a:spAutoFit/>
          </a:bodyPr>
          <a:lstStyle/>
          <a:p>
            <a:pPr algn="r"/>
            <a:r>
              <a:rPr lang="bg-BG" sz="2400" dirty="0" smtClean="0"/>
              <a:t>Христо Гърменов</a:t>
            </a:r>
            <a:endParaRPr lang="bg-BG" sz="2400" dirty="0"/>
          </a:p>
        </p:txBody>
      </p:sp>
      <p:sp>
        <p:nvSpPr>
          <p:cNvPr id="13" name="Текстово поле 12"/>
          <p:cNvSpPr txBox="1"/>
          <p:nvPr/>
        </p:nvSpPr>
        <p:spPr>
          <a:xfrm>
            <a:off x="2207568" y="5085184"/>
            <a:ext cx="9865096" cy="1384995"/>
          </a:xfrm>
          <a:prstGeom prst="rect">
            <a:avLst/>
          </a:prstGeom>
          <a:gradFill>
            <a:gsLst>
              <a:gs pos="0">
                <a:schemeClr val="bg1">
                  <a:alpha val="53000"/>
                </a:schemeClr>
              </a:gs>
              <a:gs pos="100000">
                <a:srgbClr val="7030A0">
                  <a:lumMod val="100000"/>
                  <a:alpha val="18000"/>
                </a:srgbClr>
              </a:gs>
            </a:gsLst>
            <a:lin ang="16800000" scaled="0"/>
          </a:gradFill>
          <a:effectLst>
            <a:outerShdw blurRad="50800" dist="38100" dir="2700000" algn="tl" rotWithShape="0">
              <a:prstClr val="black">
                <a:alpha val="40000"/>
              </a:prstClr>
            </a:outerShdw>
          </a:effectLst>
        </p:spPr>
        <p:txBody>
          <a:bodyPr wrap="square" rtlCol="0">
            <a:spAutoFit/>
          </a:bodyPr>
          <a:lstStyle/>
          <a:p>
            <a:r>
              <a:rPr lang="bg-BG" sz="2400" b="1" i="1" dirty="0">
                <a:solidFill>
                  <a:schemeClr val="accent1">
                    <a:lumMod val="60000"/>
                    <a:lumOff val="40000"/>
                  </a:schemeClr>
                </a:solidFill>
              </a:rPr>
              <a:t>Тема: </a:t>
            </a:r>
            <a:endParaRPr lang="bg-BG" sz="2400" b="1" i="1" dirty="0" smtClean="0">
              <a:solidFill>
                <a:schemeClr val="accent1">
                  <a:lumMod val="60000"/>
                  <a:lumOff val="40000"/>
                </a:schemeClr>
              </a:solidFill>
            </a:endParaRPr>
          </a:p>
          <a:p>
            <a:pPr lvl="1" algn="just"/>
            <a:r>
              <a:rPr lang="bg-BG" sz="2000" i="1" dirty="0" smtClean="0"/>
              <a:t>Разработване на сървърен модул – част от система за автоматично архивиране на информация (файлове) от работни станции на отдалечен сървър за съхранение на информация</a:t>
            </a:r>
            <a:endParaRPr lang="bg-BG" sz="2000" dirty="0"/>
          </a:p>
        </p:txBody>
      </p:sp>
    </p:spTree>
    <p:extLst>
      <p:ext uri="{BB962C8B-B14F-4D97-AF65-F5344CB8AC3E}">
        <p14:creationId xmlns:p14="http://schemas.microsoft.com/office/powerpoint/2010/main" val="3973632409"/>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онтейнер за съдържание 3">
            <a:extLst>
              <a:ext uri="{FF2B5EF4-FFF2-40B4-BE49-F238E27FC236}">
                <a16:creationId xmlns:a16="http://schemas.microsoft.com/office/drawing/2014/main" xmlns="" id="{7771AC5D-9769-EC7F-2D16-45B4932F8975}"/>
              </a:ext>
            </a:extLst>
          </p:cNvPr>
          <p:cNvPicPr>
            <a:picLocks noGrp="1" noChangeAspect="1"/>
          </p:cNvPicPr>
          <p:nvPr>
            <p:ph idx="1"/>
          </p:nvPr>
        </p:nvPicPr>
        <p:blipFill>
          <a:blip r:embed="rId3"/>
          <a:stretch>
            <a:fillRect/>
          </a:stretch>
        </p:blipFill>
        <p:spPr>
          <a:xfrm>
            <a:off x="1703512" y="1124744"/>
            <a:ext cx="8832305" cy="5065587"/>
          </a:xfrm>
          <a:prstGeom prst="rect">
            <a:avLst/>
          </a:prstGeom>
          <a:effectLst>
            <a:outerShdw blurRad="114300" dist="114300" dir="5400000" algn="ctr" rotWithShape="0">
              <a:schemeClr val="bg1"/>
            </a:outerShdw>
          </a:effectLst>
        </p:spPr>
      </p:pic>
      <p:sp>
        <p:nvSpPr>
          <p:cNvPr id="6" name="Текстово поле 5"/>
          <p:cNvSpPr txBox="1"/>
          <p:nvPr/>
        </p:nvSpPr>
        <p:spPr>
          <a:xfrm>
            <a:off x="1643653" y="290410"/>
            <a:ext cx="2004075" cy="584775"/>
          </a:xfrm>
          <a:prstGeom prst="rect">
            <a:avLst/>
          </a:prstGeom>
          <a:noFill/>
          <a:effectLst>
            <a:outerShdw blurRad="50800" dist="38100" dir="2700000" algn="tl" rotWithShape="0">
              <a:prstClr val="black">
                <a:alpha val="40000"/>
              </a:prstClr>
            </a:outerShdw>
          </a:effectLst>
        </p:spPr>
        <p:txBody>
          <a:bodyPr wrap="none" rtlCol="0">
            <a:spAutoFit/>
          </a:bodyPr>
          <a:lstStyle/>
          <a:p>
            <a:r>
              <a:rPr lang="bg-BG" sz="3200" dirty="0" smtClean="0"/>
              <a:t>Задачата</a:t>
            </a:r>
            <a:endParaRPr lang="bg-BG" sz="3200" dirty="0"/>
          </a:p>
        </p:txBody>
      </p:sp>
    </p:spTree>
    <p:extLst>
      <p:ext uri="{BB962C8B-B14F-4D97-AF65-F5344CB8AC3E}">
        <p14:creationId xmlns:p14="http://schemas.microsoft.com/office/powerpoint/2010/main" val="3329845467"/>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Картина 5"/>
          <p:cNvPicPr>
            <a:picLocks noChangeAspect="1"/>
          </p:cNvPicPr>
          <p:nvPr/>
        </p:nvPicPr>
        <p:blipFill>
          <a:blip r:embed="rId3"/>
          <a:stretch>
            <a:fillRect/>
          </a:stretch>
        </p:blipFill>
        <p:spPr>
          <a:xfrm>
            <a:off x="0" y="207627"/>
            <a:ext cx="12192000" cy="6442745"/>
          </a:xfrm>
          <a:prstGeom prst="rect">
            <a:avLst/>
          </a:prstGeom>
        </p:spPr>
      </p:pic>
    </p:spTree>
    <p:extLst>
      <p:ext uri="{BB962C8B-B14F-4D97-AF65-F5344CB8AC3E}">
        <p14:creationId xmlns:p14="http://schemas.microsoft.com/office/powerpoint/2010/main" val="394122021"/>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онтейнер за съдържание 3"/>
          <p:cNvPicPr>
            <a:picLocks noGrp="1" noChangeAspect="1"/>
          </p:cNvPicPr>
          <p:nvPr>
            <p:ph idx="1"/>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tretch>
            <a:fillRect/>
          </a:stretch>
        </p:blipFill>
        <p:spPr>
          <a:xfrm>
            <a:off x="1055440" y="188640"/>
            <a:ext cx="7325748" cy="4001059"/>
          </a:xfrm>
        </p:spPr>
      </p:pic>
      <p:pic>
        <p:nvPicPr>
          <p:cNvPr id="3" name="Контейнер за съдържание 3"/>
          <p:cNvPicPr>
            <a:picLocks noChangeAspect="1"/>
          </p:cNvPicPr>
          <p:nvPr/>
        </p:nvPicPr>
        <p:blipFill>
          <a:blip r:embed="rId5">
            <a:extLst>
              <a:ext uri="{BEBA8EAE-BF5A-486C-A8C5-ECC9F3942E4B}">
                <a14:imgProps xmlns:a14="http://schemas.microsoft.com/office/drawing/2010/main">
                  <a14:imgLayer r:embed="rId6">
                    <a14:imgEffect>
                      <a14:sharpenSoften amount="25000"/>
                    </a14:imgEffect>
                  </a14:imgLayer>
                </a14:imgProps>
              </a:ext>
              <a:ext uri="{28A0092B-C50C-407E-A947-70E740481C1C}">
                <a14:useLocalDpi xmlns:a14="http://schemas.microsoft.com/office/drawing/2010/main" val="0"/>
              </a:ext>
            </a:extLst>
          </a:blip>
          <a:stretch>
            <a:fillRect/>
          </a:stretch>
        </p:blipFill>
        <p:spPr>
          <a:xfrm>
            <a:off x="4295800" y="2996952"/>
            <a:ext cx="7059011" cy="3524742"/>
          </a:xfrm>
          <a:prstGeom prst="rect">
            <a:avLst/>
          </a:prstGeom>
        </p:spPr>
      </p:pic>
    </p:spTree>
    <p:extLst>
      <p:ext uri="{BB962C8B-B14F-4D97-AF65-F5344CB8AC3E}">
        <p14:creationId xmlns:p14="http://schemas.microsoft.com/office/powerpoint/2010/main" val="3739751397"/>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съдържание 1"/>
          <p:cNvSpPr>
            <a:spLocks noGrp="1"/>
          </p:cNvSpPr>
          <p:nvPr>
            <p:ph idx="1"/>
          </p:nvPr>
        </p:nvSpPr>
        <p:spPr/>
        <p:txBody>
          <a:bodyPr/>
          <a:lstStyle/>
          <a:p>
            <a:endParaRPr lang="bg-BG"/>
          </a:p>
        </p:txBody>
      </p:sp>
      <p:pic>
        <p:nvPicPr>
          <p:cNvPr id="3" name="Картина 2"/>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204265429"/>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ow to Design a Network: Design Best Practices - N-abl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3472" y="908720"/>
            <a:ext cx="9693820" cy="47930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1696127"/>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онтейнер за съдържание 3"/>
          <p:cNvPicPr>
            <a:picLocks noGrp="1" noChangeAspect="1"/>
          </p:cNvPicPr>
          <p:nvPr>
            <p:ph idx="1"/>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tretch>
            <a:fillRect/>
          </a:stretch>
        </p:blipFill>
        <p:spPr>
          <a:xfrm>
            <a:off x="2279576" y="764704"/>
            <a:ext cx="8095273" cy="5453658"/>
          </a:xfrm>
        </p:spPr>
      </p:pic>
    </p:spTree>
    <p:extLst>
      <p:ext uri="{BB962C8B-B14F-4D97-AF65-F5344CB8AC3E}">
        <p14:creationId xmlns:p14="http://schemas.microsoft.com/office/powerpoint/2010/main" val="4039353083"/>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Картина 10"/>
          <p:cNvPicPr>
            <a:picLocks noChangeAspect="1"/>
          </p:cNvPicPr>
          <p:nvPr/>
        </p:nvPicPr>
        <p:blipFill>
          <a:blip r:embed="rId3"/>
          <a:stretch>
            <a:fillRect/>
          </a:stretch>
        </p:blipFill>
        <p:spPr>
          <a:xfrm>
            <a:off x="767408" y="188640"/>
            <a:ext cx="11593288" cy="7396058"/>
          </a:xfrm>
          <a:prstGeom prst="rect">
            <a:avLst/>
          </a:prstGeom>
        </p:spPr>
      </p:pic>
      <p:sp>
        <p:nvSpPr>
          <p:cNvPr id="13" name="Текстово поле 12"/>
          <p:cNvSpPr txBox="1"/>
          <p:nvPr/>
        </p:nvSpPr>
        <p:spPr>
          <a:xfrm>
            <a:off x="2639616" y="620688"/>
            <a:ext cx="4752528" cy="461665"/>
          </a:xfrm>
          <a:prstGeom prst="rect">
            <a:avLst/>
          </a:prstGeom>
          <a:gradFill>
            <a:gsLst>
              <a:gs pos="0">
                <a:schemeClr val="bg1">
                  <a:alpha val="53000"/>
                </a:schemeClr>
              </a:gs>
              <a:gs pos="100000">
                <a:srgbClr val="7030A0">
                  <a:lumMod val="100000"/>
                  <a:alpha val="18000"/>
                </a:srgbClr>
              </a:gs>
            </a:gsLst>
            <a:lin ang="16800000" scaled="0"/>
          </a:gradFill>
          <a:effectLst>
            <a:outerShdw blurRad="50800" dist="38100" dir="2700000" algn="tl" rotWithShape="0">
              <a:prstClr val="black">
                <a:alpha val="40000"/>
              </a:prstClr>
            </a:outerShdw>
          </a:effectLst>
        </p:spPr>
        <p:txBody>
          <a:bodyPr wrap="square" rtlCol="0">
            <a:spAutoFit/>
          </a:bodyPr>
          <a:lstStyle/>
          <a:p>
            <a:r>
              <a:rPr lang="bg-BG" sz="2400" b="1" i="1" dirty="0" smtClean="0">
                <a:solidFill>
                  <a:schemeClr val="accent1">
                    <a:lumMod val="60000"/>
                    <a:lumOff val="40000"/>
                  </a:schemeClr>
                </a:solidFill>
              </a:rPr>
              <a:t>Благодаря за вниманието!</a:t>
            </a:r>
            <a:endParaRPr lang="bg-BG" sz="2400" b="1" i="1" dirty="0" smtClean="0">
              <a:solidFill>
                <a:schemeClr val="accent1">
                  <a:lumMod val="60000"/>
                  <a:lumOff val="40000"/>
                </a:schemeClr>
              </a:solidFill>
            </a:endParaRPr>
          </a:p>
        </p:txBody>
      </p:sp>
    </p:spTree>
    <p:extLst>
      <p:ext uri="{BB962C8B-B14F-4D97-AF65-F5344CB8AC3E}">
        <p14:creationId xmlns:p14="http://schemas.microsoft.com/office/powerpoint/2010/main" val="253299800"/>
      </p:ext>
    </p:extLst>
  </p:cSld>
  <p:clrMapOvr>
    <a:masterClrMapping/>
  </p:clrMapOvr>
  <p:transition spd="slow">
    <p:wipe/>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Верига">
  <a:themeElements>
    <a:clrScheme name="Верига">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Верига">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Верига">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тема">
  <a:themeElements>
    <a:clrScheme name="О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О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О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TM04033919[[fn=Верига]]</Template>
  <TotalTime>178</TotalTime>
  <Words>600</Words>
  <Application>Microsoft Office PowerPoint</Application>
  <PresentationFormat>Широк екран</PresentationFormat>
  <Paragraphs>30</Paragraphs>
  <Slides>8</Slides>
  <Notes>8</Notes>
  <HiddenSlides>0</HiddenSlides>
  <MMClips>0</MMClips>
  <ScaleCrop>false</ScaleCrop>
  <HeadingPairs>
    <vt:vector size="6" baseType="variant">
      <vt:variant>
        <vt:lpstr>Използвани шрифтове</vt:lpstr>
      </vt:variant>
      <vt:variant>
        <vt:i4>4</vt:i4>
      </vt:variant>
      <vt:variant>
        <vt:lpstr>Тема</vt:lpstr>
      </vt:variant>
      <vt:variant>
        <vt:i4>1</vt:i4>
      </vt:variant>
      <vt:variant>
        <vt:lpstr>Заглавия на слайдовете</vt:lpstr>
      </vt:variant>
      <vt:variant>
        <vt:i4>8</vt:i4>
      </vt:variant>
    </vt:vector>
  </HeadingPairs>
  <TitlesOfParts>
    <vt:vector size="13" baseType="lpstr">
      <vt:lpstr>Arial</vt:lpstr>
      <vt:lpstr>Calibri</vt:lpstr>
      <vt:lpstr>Trebuchet MS</vt:lpstr>
      <vt:lpstr>Tw Cen MT</vt:lpstr>
      <vt:lpstr>Верига</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на PowerPoint</dc:title>
  <dc:creator>USER</dc:creator>
  <cp:lastModifiedBy>Акаунт в Microsoft</cp:lastModifiedBy>
  <cp:revision>10</cp:revision>
  <dcterms:created xsi:type="dcterms:W3CDTF">2023-05-18T14:38:30Z</dcterms:created>
  <dcterms:modified xsi:type="dcterms:W3CDTF">2023-05-18T23:55:49Z</dcterms:modified>
</cp:coreProperties>
</file>

<file path=docProps/thumbnail.jpeg>
</file>